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8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24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2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7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8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24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6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6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7D615-2A6B-4B19-A2F6-A602A25E152D}" type="datetimeFigureOut">
              <a:rPr lang="en-US" smtClean="0"/>
              <a:t>01-Apr-20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DFA06-20F3-4F77-8DCF-1F089B961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0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LEMON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7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Anti-protozoan 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family </a:t>
            </a:r>
            <a:r>
              <a:rPr lang="en-US" dirty="0" err="1"/>
              <a:t>Trypanosomatidae</a:t>
            </a:r>
            <a:endParaRPr lang="en-US" dirty="0"/>
          </a:p>
          <a:p>
            <a:r>
              <a:rPr lang="en-US" dirty="0" err="1"/>
              <a:t>harbours</a:t>
            </a:r>
            <a:r>
              <a:rPr lang="en-US" dirty="0"/>
              <a:t> protozoans that are agents of important illnesses in</a:t>
            </a:r>
          </a:p>
          <a:p>
            <a:r>
              <a:rPr lang="en-US" dirty="0"/>
              <a:t>humans, animals and in plants. This family also includes some</a:t>
            </a:r>
          </a:p>
          <a:p>
            <a:r>
              <a:rPr lang="en-US" dirty="0"/>
              <a:t>lower </a:t>
            </a:r>
            <a:r>
              <a:rPr lang="en-US" dirty="0" err="1"/>
              <a:t>trypanosomatids</a:t>
            </a:r>
            <a:r>
              <a:rPr lang="en-US" dirty="0"/>
              <a:t> such as </a:t>
            </a:r>
            <a:r>
              <a:rPr lang="en-US" i="1" dirty="0" err="1"/>
              <a:t>Crithidia</a:t>
            </a:r>
            <a:r>
              <a:rPr lang="en-US" dirty="0"/>
              <a:t>, </a:t>
            </a:r>
            <a:r>
              <a:rPr lang="en-US" i="1" dirty="0" err="1"/>
              <a:t>Blastocrithidia</a:t>
            </a:r>
            <a:r>
              <a:rPr lang="en-US" dirty="0"/>
              <a:t>, and</a:t>
            </a:r>
          </a:p>
          <a:p>
            <a:r>
              <a:rPr lang="en-US" i="1" dirty="0" err="1"/>
              <a:t>Herpetomonas</a:t>
            </a:r>
            <a:r>
              <a:rPr lang="en-US" i="1" dirty="0"/>
              <a:t>, </a:t>
            </a:r>
            <a:r>
              <a:rPr lang="en-US" dirty="0" err="1"/>
              <a:t>monoxenous</a:t>
            </a:r>
            <a:r>
              <a:rPr lang="en-US" dirty="0"/>
              <a:t> protozoans usually found in insect</a:t>
            </a:r>
          </a:p>
          <a:p>
            <a:r>
              <a:rPr lang="en-US" dirty="0"/>
              <a:t>hosts. The essential oil extracted from </a:t>
            </a:r>
            <a:r>
              <a:rPr lang="en-US" i="1" dirty="0" smtClean="0"/>
              <a:t>C .citrates</a:t>
            </a:r>
            <a:endParaRPr lang="en-US" dirty="0"/>
          </a:p>
          <a:p>
            <a:r>
              <a:rPr lang="en-US" dirty="0"/>
              <a:t>showed anti-protozoan activity against </a:t>
            </a:r>
            <a:r>
              <a:rPr lang="en-US" i="1" dirty="0" err="1"/>
              <a:t>Crithidia</a:t>
            </a:r>
            <a:r>
              <a:rPr lang="en-US" i="1" dirty="0"/>
              <a:t> </a:t>
            </a:r>
            <a:r>
              <a:rPr lang="en-US" i="1" dirty="0" err="1"/>
              <a:t>deanei</a:t>
            </a:r>
            <a:r>
              <a:rPr lang="en-US" i="1" dirty="0"/>
              <a:t> 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78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Anti-oxidant 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Anti-oxidant activity: </a:t>
            </a:r>
            <a:r>
              <a:rPr lang="en-US" dirty="0"/>
              <a:t>The role of phenolic acid and flavonoids</a:t>
            </a:r>
          </a:p>
          <a:p>
            <a:r>
              <a:rPr lang="en-US" dirty="0"/>
              <a:t>as natural anti-oxidants and free radical scavenger has been of</a:t>
            </a:r>
          </a:p>
          <a:p>
            <a:r>
              <a:rPr lang="en-US" dirty="0"/>
              <a:t>interest due to their pharmacological behavior. Phenolic acids</a:t>
            </a:r>
          </a:p>
          <a:p>
            <a:r>
              <a:rPr lang="en-US" dirty="0"/>
              <a:t>present in the plant showed the anti-oxidant profile</a:t>
            </a:r>
          </a:p>
        </p:txBody>
      </p:sp>
    </p:spTree>
    <p:extLst>
      <p:ext uri="{BB962C8B-B14F-4D97-AF65-F5344CB8AC3E}">
        <p14:creationId xmlns:p14="http://schemas.microsoft.com/office/powerpoint/2010/main" val="292135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Anti-malarial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i="1" dirty="0"/>
              <a:t>In vivo </a:t>
            </a:r>
            <a:r>
              <a:rPr lang="en-US" dirty="0"/>
              <a:t>antimalarial activity of essential</a:t>
            </a:r>
          </a:p>
          <a:p>
            <a:r>
              <a:rPr lang="en-US" dirty="0"/>
              <a:t>oil obtained from </a:t>
            </a:r>
            <a:r>
              <a:rPr lang="en-US" i="1" dirty="0" smtClean="0"/>
              <a:t>C </a:t>
            </a:r>
            <a:r>
              <a:rPr lang="en-US" i="1" dirty="0" err="1"/>
              <a:t>citratus</a:t>
            </a:r>
            <a:r>
              <a:rPr lang="en-US" i="1" dirty="0"/>
              <a:t> </a:t>
            </a:r>
            <a:r>
              <a:rPr lang="en-US" dirty="0"/>
              <a:t>on mice infected with</a:t>
            </a:r>
          </a:p>
          <a:p>
            <a:r>
              <a:rPr lang="en-US" dirty="0"/>
              <a:t>plasmodium </a:t>
            </a:r>
            <a:r>
              <a:rPr lang="en-US" dirty="0" err="1"/>
              <a:t>berghei</a:t>
            </a:r>
            <a:r>
              <a:rPr lang="en-US" dirty="0"/>
              <a:t> was studied </a:t>
            </a:r>
            <a:r>
              <a:rPr lang="en-US" b="1" dirty="0"/>
              <a:t>[18]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3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Anti-nociceptive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: </a:t>
            </a:r>
            <a:r>
              <a:rPr lang="en-US" dirty="0"/>
              <a:t>Essential oil of </a:t>
            </a:r>
            <a:r>
              <a:rPr lang="en-US" i="1" dirty="0"/>
              <a:t>C. citrates </a:t>
            </a:r>
            <a:r>
              <a:rPr lang="en-US" dirty="0"/>
              <a:t>possesses</a:t>
            </a:r>
          </a:p>
          <a:p>
            <a:r>
              <a:rPr lang="en-US" dirty="0"/>
              <a:t>a significant anti-nociceptive activity. Comparing the results</a:t>
            </a:r>
          </a:p>
          <a:p>
            <a:r>
              <a:rPr lang="en-US" dirty="0"/>
              <a:t>Obtained with three different experimental models of nociception</a:t>
            </a:r>
          </a:p>
          <a:p>
            <a:r>
              <a:rPr lang="en-US" dirty="0"/>
              <a:t>viz., hot-plate, acetic acid-induced writhing in mice, and </a:t>
            </a:r>
            <a:r>
              <a:rPr lang="en-US" dirty="0" err="1"/>
              <a:t>formalintest</a:t>
            </a:r>
            <a:r>
              <a:rPr lang="en-US" dirty="0"/>
              <a:t>, essential oil acts both at the peripheral and central </a:t>
            </a:r>
            <a:r>
              <a:rPr lang="en-US" dirty="0" smtClean="0"/>
              <a:t>levels.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1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Anti-hepatotoxic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aqueous leaf extracts of</a:t>
            </a:r>
          </a:p>
          <a:p>
            <a:r>
              <a:rPr lang="en-US" i="1" dirty="0" err="1" smtClean="0"/>
              <a:t>C.citrates</a:t>
            </a:r>
            <a:r>
              <a:rPr lang="en-US" i="1" dirty="0" smtClean="0"/>
              <a:t> </a:t>
            </a:r>
            <a:r>
              <a:rPr lang="en-US" dirty="0"/>
              <a:t>showed anti-hepatotoxic action against</a:t>
            </a:r>
          </a:p>
          <a:p>
            <a:r>
              <a:rPr lang="en-US" dirty="0"/>
              <a:t>cisplatin induced hepatic toxicity in rats. Hence the extracts have</a:t>
            </a:r>
          </a:p>
          <a:p>
            <a:r>
              <a:rPr lang="en-US" dirty="0"/>
              <a:t>the potential to be used for the management of </a:t>
            </a:r>
            <a:r>
              <a:rPr lang="en-US" dirty="0" err="1"/>
              <a:t>hepatopathies</a:t>
            </a:r>
            <a:r>
              <a:rPr lang="en-US" dirty="0"/>
              <a:t> and</a:t>
            </a:r>
          </a:p>
          <a:p>
            <a:r>
              <a:rPr lang="en-US" dirty="0"/>
              <a:t>as a therapeutic adjuvant in cisplatin </a:t>
            </a:r>
            <a:r>
              <a:rPr lang="en-US" dirty="0" smtClean="0"/>
              <a:t>toxicity.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8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Conclusion</a:t>
            </a:r>
            <a:endParaRPr lang="en-US" dirty="0"/>
          </a:p>
          <a:p>
            <a:r>
              <a:rPr lang="en-US" dirty="0"/>
              <a:t>Medicinal plants are very important to human beings in preserving</a:t>
            </a:r>
          </a:p>
          <a:p>
            <a:r>
              <a:rPr lang="en-US" dirty="0"/>
              <a:t>our health. There is a growing interest in the pharmacological</a:t>
            </a:r>
          </a:p>
          <a:p>
            <a:r>
              <a:rPr lang="en-US" dirty="0"/>
              <a:t>evaluation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Citrus Lemon</a:t>
            </a:r>
            <a:endParaRPr lang="en-US" dirty="0"/>
          </a:p>
        </p:txBody>
      </p:sp>
      <p:pic>
        <p:nvPicPr>
          <p:cNvPr id="1030" name="Picture 6" descr="Lemon Images, Stock Photos &amp; Vectors | Shutterstoc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763" y="2274413"/>
            <a:ext cx="3585973" cy="265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546713">
            <a:off x="1715182" y="2703632"/>
            <a:ext cx="4546826" cy="36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/>
              <a:t>Urdu Name: 		       	 </a:t>
            </a:r>
            <a:r>
              <a:rPr lang="en-US" dirty="0" err="1"/>
              <a:t>Limun</a:t>
            </a:r>
            <a:r>
              <a:rPr lang="en-US" dirty="0"/>
              <a:t> , </a:t>
            </a:r>
            <a:r>
              <a:rPr lang="en-US" dirty="0" err="1"/>
              <a:t>Nimbu</a:t>
            </a:r>
            <a:endParaRPr lang="en-US" dirty="0"/>
          </a:p>
          <a:p>
            <a:r>
              <a:rPr lang="en-US" b="1" dirty="0"/>
              <a:t>B.O/ </a:t>
            </a:r>
            <a:r>
              <a:rPr lang="en-IN" b="1" dirty="0"/>
              <a:t>Scientific name</a:t>
            </a:r>
            <a:r>
              <a:rPr lang="en-IN" dirty="0"/>
              <a:t>: 		 Citrus Limon</a:t>
            </a:r>
            <a:endParaRPr lang="en-US" dirty="0"/>
          </a:p>
          <a:p>
            <a:r>
              <a:rPr lang="en-IN" b="1" dirty="0"/>
              <a:t>Family</a:t>
            </a:r>
            <a:r>
              <a:rPr lang="ar-SA" dirty="0"/>
              <a:t>‎</a:t>
            </a:r>
            <a:r>
              <a:rPr lang="en-IN" dirty="0"/>
              <a:t>: 				 </a:t>
            </a:r>
            <a:r>
              <a:rPr lang="en-IN" dirty="0" err="1"/>
              <a:t>Rutaceae</a:t>
            </a:r>
            <a:endParaRPr lang="en-US" dirty="0"/>
          </a:p>
          <a:p>
            <a:r>
              <a:rPr lang="en-IN" b="1" dirty="0"/>
              <a:t>Kingdom</a:t>
            </a:r>
            <a:r>
              <a:rPr lang="ar-SA" dirty="0"/>
              <a:t>‎</a:t>
            </a:r>
            <a:r>
              <a:rPr lang="en-IN" dirty="0"/>
              <a:t>: </a:t>
            </a:r>
            <a:r>
              <a:rPr lang="ar-SA" dirty="0"/>
              <a:t>‎</a:t>
            </a:r>
            <a:r>
              <a:rPr lang="en-IN" dirty="0"/>
              <a:t>				 Plantae</a:t>
            </a:r>
            <a:endParaRPr lang="en-US" dirty="0"/>
          </a:p>
          <a:p>
            <a:r>
              <a:rPr lang="en-IN" b="1" dirty="0"/>
              <a:t>Genus</a:t>
            </a:r>
            <a:r>
              <a:rPr lang="ar-SA" dirty="0"/>
              <a:t>‎</a:t>
            </a:r>
            <a:r>
              <a:rPr lang="en-IN" dirty="0"/>
              <a:t>: 				 </a:t>
            </a:r>
            <a:r>
              <a:rPr lang="ar-SA" dirty="0"/>
              <a:t>‎</a:t>
            </a:r>
            <a:r>
              <a:rPr lang="en-IN" dirty="0"/>
              <a:t>Citrus </a:t>
            </a:r>
            <a:r>
              <a:rPr lang="ar-SA" dirty="0"/>
              <a:t>‎</a:t>
            </a:r>
            <a:r>
              <a:rPr lang="en-IN" dirty="0"/>
              <a:t>L.</a:t>
            </a:r>
            <a:endParaRPr lang="en-US" dirty="0"/>
          </a:p>
          <a:p>
            <a:r>
              <a:rPr lang="en-IN" b="1" dirty="0"/>
              <a:t>Order</a:t>
            </a:r>
            <a:r>
              <a:rPr lang="ar-SA" b="1" dirty="0"/>
              <a:t>‎</a:t>
            </a:r>
            <a:r>
              <a:rPr lang="en-IN" b="1" dirty="0"/>
              <a:t>:				 </a:t>
            </a:r>
            <a:r>
              <a:rPr lang="en-IN" dirty="0" err="1"/>
              <a:t>Sapindales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HABITAT &amp;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HABITAT</a:t>
            </a:r>
            <a:endParaRPr lang="en-US" dirty="0"/>
          </a:p>
          <a:p>
            <a:r>
              <a:rPr lang="en-US" dirty="0"/>
              <a:t>Citrus </a:t>
            </a:r>
            <a:r>
              <a:rPr lang="en-US" dirty="0" smtClean="0"/>
              <a:t>lemon </a:t>
            </a:r>
            <a:r>
              <a:rPr lang="en-US" dirty="0"/>
              <a:t>trees are found in tropical and subtropical climates</a:t>
            </a:r>
          </a:p>
          <a:p>
            <a:r>
              <a:rPr lang="en-US" dirty="0"/>
              <a:t>Native to South Asia, primarily North eastern India.</a:t>
            </a:r>
          </a:p>
          <a:p>
            <a:r>
              <a:rPr lang="en-IN" b="1" dirty="0"/>
              <a:t>CULTIVATION</a:t>
            </a:r>
            <a:endParaRPr lang="en-US" dirty="0"/>
          </a:p>
          <a:p>
            <a:r>
              <a:rPr lang="en-US" dirty="0"/>
              <a:t>Lemons have the capacity to grow in all types of soils.</a:t>
            </a:r>
          </a:p>
          <a:p>
            <a:r>
              <a:rPr lang="en-US" dirty="0"/>
              <a:t>It grows well at soils with a pH range of 5.5-7.0. light loam and well drained are the most suitable for lemon cultivation.</a:t>
            </a:r>
          </a:p>
          <a:p>
            <a:r>
              <a:rPr lang="en-US" dirty="0"/>
              <a:t>Lemons are the productive crops, where they start producing the fruits from 4</a:t>
            </a:r>
            <a:r>
              <a:rPr lang="en-US" baseline="30000" dirty="0"/>
              <a:t>th</a:t>
            </a:r>
            <a:r>
              <a:rPr lang="en-US" dirty="0"/>
              <a:t> year and will sustain a productive life of 15-20 years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CONSTITUENTS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 smtClean="0"/>
              <a:t>Citric acid</a:t>
            </a:r>
          </a:p>
          <a:p>
            <a:r>
              <a:rPr lang="en-US" dirty="0" smtClean="0"/>
              <a:t>Ascorbic acid</a:t>
            </a:r>
          </a:p>
          <a:p>
            <a:r>
              <a:rPr lang="en-US" dirty="0" smtClean="0"/>
              <a:t>Minerals</a:t>
            </a:r>
          </a:p>
          <a:p>
            <a:r>
              <a:rPr lang="en-US" dirty="0" smtClean="0"/>
              <a:t>Flavonoids</a:t>
            </a:r>
          </a:p>
          <a:p>
            <a:r>
              <a:rPr lang="en-US" dirty="0" smtClean="0"/>
              <a:t>Essential oils</a:t>
            </a:r>
          </a:p>
          <a:p>
            <a:r>
              <a:rPr lang="en-US" dirty="0" smtClean="0"/>
              <a:t>85-99% </a:t>
            </a:r>
            <a:r>
              <a:rPr lang="en-US" dirty="0" err="1" smtClean="0"/>
              <a:t>Voatile</a:t>
            </a:r>
            <a:r>
              <a:rPr lang="en-US" dirty="0" smtClean="0"/>
              <a:t> oil</a:t>
            </a:r>
          </a:p>
          <a:p>
            <a:r>
              <a:rPr lang="en-US" dirty="0" smtClean="0"/>
              <a:t>1-15%Non-Volitile oil</a:t>
            </a:r>
            <a:endParaRPr lang="en-US" dirty="0"/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968" y="2541230"/>
            <a:ext cx="3825025" cy="177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1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TRADITIONAL USES: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b="1" dirty="0" smtClean="0"/>
              <a:t>Culinary </a:t>
            </a:r>
            <a:r>
              <a:rPr lang="en-US" sz="2600" b="1" dirty="0"/>
              <a:t>uses: </a:t>
            </a:r>
            <a:r>
              <a:rPr lang="en-US" sz="2600" dirty="0"/>
              <a:t>Lemon juice, rind, and peel are used in a wide variety of foods and drinks.</a:t>
            </a:r>
          </a:p>
          <a:p>
            <a:r>
              <a:rPr lang="en-US" sz="2600" b="1" dirty="0"/>
              <a:t>Aroma: </a:t>
            </a:r>
            <a:r>
              <a:rPr lang="en-US" sz="2600" dirty="0"/>
              <a:t>Lemon oil may be used in aromatherapy &amp; contribute to relaxation.</a:t>
            </a:r>
          </a:p>
          <a:p>
            <a:r>
              <a:rPr lang="en-US" sz="2600" b="1" dirty="0"/>
              <a:t>As a cleaning agent:  </a:t>
            </a:r>
            <a:r>
              <a:rPr lang="en-US" sz="2600" dirty="0"/>
              <a:t>The juice can deodorize, remove grease, bleach stains, and disinfects. </a:t>
            </a:r>
          </a:p>
          <a:p>
            <a:r>
              <a:rPr lang="en-US" sz="2600" b="1" dirty="0"/>
              <a:t>Other health benefits of lemon include:</a:t>
            </a:r>
            <a:endParaRPr lang="en-US" sz="2600" dirty="0"/>
          </a:p>
          <a:p>
            <a:pPr lvl="0"/>
            <a:r>
              <a:rPr lang="en-US" sz="2600" dirty="0"/>
              <a:t>Lemon is a fruit that contains flavonoids, which contain antioxidant and cancer-fighting properties. It also contain many important vitamins which is an integral part for our body nourishment.</a:t>
            </a:r>
          </a:p>
          <a:p>
            <a:pPr lvl="0"/>
            <a:r>
              <a:rPr lang="en-US" sz="2600" dirty="0"/>
              <a:t>It Relieves symptoms of cold, cough and sore throat.</a:t>
            </a:r>
          </a:p>
          <a:p>
            <a:pPr lvl="0"/>
            <a:r>
              <a:rPr lang="en-US" sz="2600" dirty="0"/>
              <a:t>Helps with indigestion and constipation.</a:t>
            </a:r>
          </a:p>
          <a:p>
            <a:pPr lvl="0"/>
            <a:r>
              <a:rPr lang="en-US" sz="2600" dirty="0"/>
              <a:t>Also helps with hair and skin due to its antiseptic property.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TOXICOLOGY/SIDE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Drinking too much lemon can eventually lead to tooth erosion, heartburn, frequent urination or dehydration</a:t>
            </a:r>
          </a:p>
          <a:p>
            <a:r>
              <a:rPr lang="en-US" dirty="0"/>
              <a:t>Skin irritation is the most common side effect from using fruit acids. Lemon is extremely acidic, which can irritate your skin if you have sensitive skin.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4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Anti-microbial 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/>
              <a:t>ethanolic</a:t>
            </a:r>
            <a:r>
              <a:rPr lang="en-US" dirty="0"/>
              <a:t> extracts of the leaves of</a:t>
            </a:r>
          </a:p>
          <a:p>
            <a:r>
              <a:rPr lang="en-US" dirty="0" smtClean="0"/>
              <a:t>Lemon </a:t>
            </a:r>
            <a:r>
              <a:rPr lang="en-US" dirty="0"/>
              <a:t>showed potential antibacterial property against</a:t>
            </a:r>
          </a:p>
          <a:p>
            <a:r>
              <a:rPr lang="en-US" i="1" dirty="0"/>
              <a:t>Staphylococcus aureus. </a:t>
            </a:r>
            <a:r>
              <a:rPr lang="en-US" dirty="0"/>
              <a:t>Flavonoids and Tannins found in the</a:t>
            </a:r>
          </a:p>
          <a:p>
            <a:r>
              <a:rPr lang="en-US" dirty="0"/>
              <a:t>extract are responsible for the </a:t>
            </a:r>
            <a:r>
              <a:rPr lang="en-US" dirty="0" smtClean="0"/>
              <a:t>activity.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4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3.2 Anti-fungal activity: </a:t>
            </a:r>
            <a:r>
              <a:rPr lang="en-US" i="1" dirty="0"/>
              <a:t>Candida </a:t>
            </a:r>
            <a:r>
              <a:rPr lang="en-US" i="1" dirty="0" err="1"/>
              <a:t>albicans</a:t>
            </a:r>
            <a:r>
              <a:rPr lang="en-US" i="1" dirty="0"/>
              <a:t> </a:t>
            </a:r>
            <a:r>
              <a:rPr lang="en-US" dirty="0"/>
              <a:t>is an important</a:t>
            </a:r>
          </a:p>
          <a:p>
            <a:r>
              <a:rPr lang="en-US" dirty="0"/>
              <a:t>pathogen of human infections; moreover, other species can be</a:t>
            </a:r>
          </a:p>
          <a:p>
            <a:r>
              <a:rPr lang="en-US" dirty="0"/>
              <a:t>associated with some infections. The anti-fungal activity of</a:t>
            </a:r>
          </a:p>
          <a:p>
            <a:r>
              <a:rPr lang="en-US" dirty="0" smtClean="0"/>
              <a:t>lemon </a:t>
            </a:r>
            <a:r>
              <a:rPr lang="en-US" dirty="0"/>
              <a:t>and </a:t>
            </a:r>
            <a:r>
              <a:rPr lang="en-US" dirty="0" err="1"/>
              <a:t>citral</a:t>
            </a:r>
            <a:r>
              <a:rPr lang="en-US" dirty="0"/>
              <a:t> against </a:t>
            </a:r>
            <a:r>
              <a:rPr lang="en-US" i="1" dirty="0"/>
              <a:t>Candida </a:t>
            </a:r>
            <a:r>
              <a:rPr lang="en-US" dirty="0"/>
              <a:t>species was studied and the</a:t>
            </a:r>
          </a:p>
          <a:p>
            <a:r>
              <a:rPr lang="en-US" dirty="0"/>
              <a:t>study showed that </a:t>
            </a:r>
            <a:r>
              <a:rPr lang="en-US" dirty="0" err="1" smtClean="0"/>
              <a:t>citral</a:t>
            </a:r>
            <a:r>
              <a:rPr lang="en-US" dirty="0" smtClean="0"/>
              <a:t> </a:t>
            </a:r>
            <a:r>
              <a:rPr lang="en-US" dirty="0"/>
              <a:t>have a potent </a:t>
            </a:r>
            <a:r>
              <a:rPr lang="en-US" i="1" dirty="0"/>
              <a:t>in</a:t>
            </a:r>
            <a:endParaRPr lang="en-US" dirty="0"/>
          </a:p>
          <a:p>
            <a:r>
              <a:rPr lang="en-US" i="1" dirty="0"/>
              <a:t>vitro </a:t>
            </a:r>
            <a:r>
              <a:rPr lang="en-US" dirty="0"/>
              <a:t>activity against </a:t>
            </a:r>
            <a:r>
              <a:rPr lang="en-US" i="1" dirty="0"/>
              <a:t>Candida </a:t>
            </a:r>
            <a:r>
              <a:rPr lang="en-US" dirty="0" err="1"/>
              <a:t>spp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607</Words>
  <Application>Microsoft Office PowerPoint</Application>
  <PresentationFormat>Widescreen</PresentationFormat>
  <Paragraphs>83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LEMON </vt:lpstr>
      <vt:lpstr>Citrus Lemon</vt:lpstr>
      <vt:lpstr>CLASSIFICATION</vt:lpstr>
      <vt:lpstr>HABITAT &amp; CULTIVATION</vt:lpstr>
      <vt:lpstr>ACTIVE CONSTITUENTS</vt:lpstr>
      <vt:lpstr>TRADITIONAL USES: </vt:lpstr>
      <vt:lpstr>TOXICOLOGY/SIDE EFFECTS</vt:lpstr>
      <vt:lpstr>Anti-microbial activity:</vt:lpstr>
      <vt:lpstr>PowerPoint Presentation</vt:lpstr>
      <vt:lpstr>Anti-protozoan activity:</vt:lpstr>
      <vt:lpstr>Anti-oxidant activity:</vt:lpstr>
      <vt:lpstr>Anti-malarial activity</vt:lpstr>
      <vt:lpstr>Anti-nociceptive activity</vt:lpstr>
      <vt:lpstr>Anti-hepatotoxic activity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LEMON </dc:title>
  <dc:creator>MALIK YOUNAS IMRAN</dc:creator>
  <cp:lastModifiedBy>MALIK YOUNAS IMRAN</cp:lastModifiedBy>
  <cp:revision>7</cp:revision>
  <dcterms:created xsi:type="dcterms:W3CDTF">2020-04-01T17:53:32Z</dcterms:created>
  <dcterms:modified xsi:type="dcterms:W3CDTF">2020-04-01T18:16:40Z</dcterms:modified>
</cp:coreProperties>
</file>